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2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A3DA2E-0EAC-41B5-B29B-A003B023BF42}" v="19" dt="2023-02-26T13:48:58.461"/>
    <p1510:client id="{91CAAFA1-08C7-494C-BCAC-4E826C7FBC77}" v="8" dt="2023-03-01T09:28:11.7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3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32BE3-A6EA-4491-A054-C531D77EE858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D42B8-6F96-44A5-84E2-6F22CAAD0B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9696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177D4-EE84-4C90-BD68-2CD7B4E46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9B1F18C-3DA8-4478-ACD1-7E0DE0C56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A08416-A6BC-417F-B170-DCC30CE3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64A811-8D3F-4370-A41F-BD1B0FB4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29A954-A09E-4352-8495-9F7FB1926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361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EE562DE-2D6E-4CC4-8E9C-442192EF4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726D4FB-8957-4840-8D29-45066E2CA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51CF3A-BF82-4F9E-95AE-BA35659D86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9BE4-8150-4B5C-B350-49695E6DC3AF}" type="datetimeFigureOut">
              <a:rPr lang="nl-NL" smtClean="0"/>
              <a:t>1-3-2023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61653E-BD5D-4A28-917D-5E39E79034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FFEEA7-9DF0-4E75-844F-69ACBA024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639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50D01361-4BBE-4048-BDBB-11A5763B9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936" y="878764"/>
            <a:ext cx="4024188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1000" b="1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Leerdoel </a:t>
            </a:r>
            <a:br>
              <a:rPr lang="nl-NL" sz="1000" b="1" dirty="0">
                <a:solidFill>
                  <a:srgbClr val="0070C0"/>
                </a:solidFill>
                <a:latin typeface="Calibri" panose="020F0502020204030204"/>
                <a:ea typeface="Calibri" pitchFamily="34" charset="0"/>
                <a:cs typeface="Arial" charset="0"/>
              </a:rPr>
            </a:b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Een plan maken over het betrekken van kwetsbare groepen in 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de wijk of stad bij jullie community.   </a:t>
            </a:r>
            <a:endParaRPr kumimoji="0" lang="nl-NL" sz="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Calibri" pitchFamily="34" charset="0"/>
              <a:cs typeface="Arial" charset="0"/>
            </a:endParaRPr>
          </a:p>
          <a:p>
            <a:endParaRPr lang="nl-NL" sz="1000" dirty="0">
              <a:solidFill>
                <a:prstClr val="black"/>
              </a:solidFill>
              <a:latin typeface="Calibri" panose="020F0502020204030204"/>
              <a:ea typeface="Calibri" pitchFamily="34" charset="0"/>
              <a:cs typeface="Arial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73A6E65-31FC-47E9-BC4E-E39FE1636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984" y="1934581"/>
            <a:ext cx="4024188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defTabSz="685800"/>
            <a:r>
              <a:rPr lang="nl-NL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Leerproduct</a:t>
            </a:r>
          </a:p>
          <a:p>
            <a:pPr defTabSz="685800"/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Een actieplan 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voor de opdrachtgever waarin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 je drie kwetsbare groepen onderzoekt en beschrijft. Je creëert en beschrijft voor alle drie de groepen een manier waarop zij betrokken worden en mee kunnen 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met de community. 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Hierbij besteed je in ieder geval aandacht aan communicatie, toegankelijkheid en financiën.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  </a:t>
            </a:r>
            <a:endParaRPr lang="nl-NL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85800"/>
            <a:endParaRPr lang="nl-NL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779B209-F166-4B90-88E4-729EBC6DF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878" y="832597"/>
            <a:ext cx="4266686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40" tIns="45720" rIns="91440" bIns="45720" anchor="ctr">
            <a:spAutoFit/>
          </a:bodyPr>
          <a:lstStyle/>
          <a:p>
            <a:pPr defTabSz="685800">
              <a:defRPr/>
            </a:pPr>
            <a:r>
              <a:rPr lang="nl-NL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Samenwerken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85800">
              <a:defRPr/>
            </a:pPr>
            <a:r>
              <a:rPr lang="en-US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product </a:t>
            </a:r>
            <a:r>
              <a:rPr lang="en-US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maak</a:t>
            </a: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individueel</a:t>
            </a:r>
            <a:endParaRPr lang="en-U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85800">
              <a:defRPr/>
            </a:pPr>
            <a:endParaRPr lang="en-U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  <a:tab pos="1163638" algn="l"/>
              </a:tabLst>
              <a:defRPr/>
            </a:pPr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36" charset="-128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  <a:tab pos="1163638" algn="l"/>
              </a:tabLst>
              <a:defRPr/>
            </a:pPr>
            <a:r>
              <a:rPr lang="nl-NL" sz="10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itchFamily="36" charset="-128"/>
                <a:cs typeface="Arial" panose="020B0604020202020204" pitchFamily="34" charset="0"/>
              </a:rPr>
              <a:t>Introductie LA op 27-2-2023</a:t>
            </a:r>
          </a:p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  <a:tab pos="1163638" algn="l"/>
              </a:tabLst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36" charset="-128"/>
                <a:cs typeface="Arial" panose="020B0604020202020204" pitchFamily="34" charset="0"/>
              </a:rPr>
              <a:t>Deadline =  20 maart 2023</a:t>
            </a:r>
          </a:p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  <a:tab pos="1163638" algn="l"/>
              </a:tabLst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36" charset="-128"/>
                <a:cs typeface="Arial" panose="020B0604020202020204" pitchFamily="34" charset="0"/>
              </a:rPr>
              <a:t>Feedbackfriends 27 maart 2023</a:t>
            </a:r>
            <a:endParaRPr lang="nl-NL" sz="1000" b="1" dirty="0">
              <a:solidFill>
                <a:srgbClr val="0070C0"/>
              </a:solidFill>
              <a:latin typeface="Calibri" panose="020F0502020204030204"/>
              <a:ea typeface="Calibri" pitchFamily="34" charset="0"/>
              <a:cs typeface="Arial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10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45D6F9A-6722-488F-91E5-B32B0607B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3830" y="2799726"/>
            <a:ext cx="4266686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defTabSz="685800">
              <a:defRPr/>
            </a:pPr>
            <a:r>
              <a:rPr lang="nl-NL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28588" indent="-128588" defTabSz="685800">
              <a:buFont typeface="Arial" pitchFamily="34" charset="0"/>
              <a:buChar char="•"/>
              <a:defRPr/>
            </a:pPr>
            <a:r>
              <a:rPr lang="nl-NL" sz="10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IBS-lessen en Projecturen</a:t>
            </a:r>
          </a:p>
        </p:txBody>
      </p:sp>
      <p:sp>
        <p:nvSpPr>
          <p:cNvPr id="6" name="Rechthoek 1">
            <a:extLst>
              <a:ext uri="{FF2B5EF4-FFF2-40B4-BE49-F238E27FC236}">
                <a16:creationId xmlns:a16="http://schemas.microsoft.com/office/drawing/2014/main" id="{DEB3F29E-94C5-432A-9036-FB602BDBA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387" y="275099"/>
            <a:ext cx="602132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pPr defTabSz="685800"/>
            <a:r>
              <a:rPr lang="nl-NL" sz="2100" dirty="0">
                <a:latin typeface="Calibri"/>
                <a:cs typeface="Calibri"/>
              </a:rPr>
              <a:t>2223_DCV_ LA3_Kwetsbare groepen betrekken </a:t>
            </a:r>
            <a:endParaRPr lang="nl-NL" sz="2100" dirty="0">
              <a:latin typeface="Calibri" pitchFamily="34" charset="0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664C0D06-1E7F-4F9E-AC66-96F7E7CFDC1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21805" r="10840"/>
          <a:stretch/>
        </p:blipFill>
        <p:spPr>
          <a:xfrm>
            <a:off x="861403" y="828252"/>
            <a:ext cx="284812" cy="392415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4579B766-5EC8-4347-8FBF-A9DC21D77A6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3898" y="1984658"/>
            <a:ext cx="278754" cy="340175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F02E6570-E4D3-4F36-9848-4A0A81D99179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03139" y="3429000"/>
            <a:ext cx="289513" cy="452617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771060C8-A35B-4663-9AD1-5F92CE92F1FA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48512" y="976972"/>
            <a:ext cx="375078" cy="255735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FAFDE859-4CEE-43C2-89DC-D60B750C723D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36051" y="3772980"/>
            <a:ext cx="289359" cy="281208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52805CD2-0421-4B91-AD3A-45A1210E1A57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/>
          <a:srcRect l="17050" t="33024" r="61669" b="30375"/>
          <a:stretch/>
        </p:blipFill>
        <p:spPr>
          <a:xfrm>
            <a:off x="6334231" y="2719987"/>
            <a:ext cx="289359" cy="279794"/>
          </a:xfrm>
          <a:prstGeom prst="rect">
            <a:avLst/>
          </a:prstGeom>
        </p:spPr>
      </p:pic>
      <p:sp>
        <p:nvSpPr>
          <p:cNvPr id="13" name="Rectangle 5">
            <a:extLst>
              <a:ext uri="{FF2B5EF4-FFF2-40B4-BE49-F238E27FC236}">
                <a16:creationId xmlns:a16="http://schemas.microsoft.com/office/drawing/2014/main" id="{0360DF73-E1A2-4A31-A987-3E272A741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984" y="3452063"/>
            <a:ext cx="4024188" cy="28469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pPr defTabSz="685800">
              <a:defRPr/>
            </a:pPr>
            <a:r>
              <a:rPr lang="nl-NL" sz="1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Leerpad</a:t>
            </a:r>
            <a:endParaRPr lang="nl-NL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85800">
              <a:defRPr/>
            </a:pPr>
            <a:endParaRPr lang="nl-NL" sz="1000" b="1" dirty="0">
              <a:solidFill>
                <a:srgbClr val="FF0000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Zoek uit welke kwetsbare 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groepen je wil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 activeren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 voor de community.</a:t>
            </a:r>
            <a:endParaRPr lang="nl-NL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Calibri" pitchFamily="34" charset="0"/>
              <a:cs typeface="Arial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Onderzoek wat de krachten en knelpunten zijn voor die groepen 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en 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beschrijf die.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 </a:t>
            </a:r>
            <a:endParaRPr lang="nl-NL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Calibri" pitchFamily="34" charset="0"/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ct val="0"/>
              </a:spcAft>
              <a:buFontTx/>
              <a:buChar char="-"/>
              <a:tabLst/>
              <a:defRPr/>
            </a:pPr>
            <a:r>
              <a:rPr lang="nl-NL" sz="1000" dirty="0">
                <a:latin typeface="Arial"/>
                <a:ea typeface="Calibri" pitchFamily="34" charset="0"/>
                <a:cs typeface="Arial"/>
              </a:rPr>
              <a:t>Kies een model voor participatie dat hierbij past en motiveer je keuze. 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Motiveer waarom het belangrijk is dat deze 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groepen  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betrokken worden bij 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deze community. </a:t>
            </a:r>
            <a:endParaRPr lang="nl-NL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Calibri" pitchFamily="34" charset="0"/>
              <a:cs typeface="Arial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/>
              <a:defRPr/>
            </a:pPr>
            <a:r>
              <a:rPr lang="nl-NL" sz="1000" dirty="0">
                <a:latin typeface="Arial"/>
                <a:ea typeface="Calibri" pitchFamily="34" charset="0"/>
                <a:cs typeface="Arial"/>
              </a:rPr>
              <a:t>Op welke concrete manieren kun je 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deze groepen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 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 betrekken en 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werk die uit in voorbeelden, bv. Een tekst voor </a:t>
            </a:r>
            <a:r>
              <a:rPr lang="nl-NL" sz="1000" dirty="0" err="1">
                <a:latin typeface="Arial"/>
                <a:ea typeface="Calibri" pitchFamily="34" charset="0"/>
                <a:cs typeface="Arial"/>
              </a:rPr>
              <a:t>socials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, activiteit etc. </a:t>
            </a:r>
            <a:endParaRPr lang="nl-NL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Calibri" pitchFamily="34" charset="0"/>
              <a:cs typeface="Arial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Maak een plan van aanpak 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voor de opdrachtgever 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Calibri" pitchFamily="34" charset="0"/>
                <a:cs typeface="Arial"/>
              </a:rPr>
              <a:t> inclusief alle voorbereidingen, communicatie, begroting en een planning</a:t>
            </a:r>
            <a:r>
              <a:rPr lang="nl-NL" sz="1000" dirty="0">
                <a:latin typeface="Arial"/>
                <a:ea typeface="Calibri" pitchFamily="34" charset="0"/>
                <a:cs typeface="Arial"/>
              </a:rPr>
              <a:t> specifiek voor deze doelgroepen.</a:t>
            </a:r>
            <a:endParaRPr lang="nl-NL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Calibri" pitchFamily="34" charset="0"/>
              <a:cs typeface="Arial"/>
            </a:endParaRPr>
          </a:p>
          <a:p>
            <a:pPr defTabSz="685800">
              <a:defRPr/>
            </a:pPr>
            <a:endParaRPr lang="nl-NL" sz="900" b="1" dirty="0">
              <a:solidFill>
                <a:srgbClr val="FF0000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defTabSz="685800">
              <a:defRPr/>
            </a:pPr>
            <a:endParaRPr lang="nl-NL" sz="1000" dirty="0">
              <a:ea typeface="Calibri" pitchFamily="34" charset="0"/>
              <a:cs typeface="Arial" charset="0"/>
            </a:endParaRPr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97062B89-D718-4D1E-BF95-821E49DB9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879" y="3705467"/>
            <a:ext cx="4266685" cy="5539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defTabSz="685800">
              <a:defRPr/>
            </a:pPr>
            <a:r>
              <a:rPr lang="nl-NL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defTabSz="685800"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ＭＳ Ｐゴシック"/>
                <a:cs typeface="Arial"/>
              </a:rPr>
              <a:t>Probeer zelf goede </a:t>
            </a:r>
            <a:r>
              <a:rPr lang="nl-NL" sz="1000" dirty="0">
                <a:latin typeface="Arial"/>
                <a:ea typeface="ＭＳ Ｐゴシック"/>
                <a:cs typeface="Arial"/>
              </a:rPr>
              <a:t>&amp; passende bronnen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ＭＳ Ｐゴシック"/>
                <a:cs typeface="Arial"/>
              </a:rPr>
              <a:t> te vinden en vermeld die ook in je communicatieplan!</a:t>
            </a:r>
            <a:endParaRPr lang="nl-NL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ＭＳ Ｐゴシック"/>
              <a:cs typeface="Arial"/>
            </a:endParaRPr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355C1A31-F4A7-7B82-40E7-2B6738CF30A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87416" y="4555994"/>
            <a:ext cx="1639966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477842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c4f0c93-2979-4f27-aab2-70de95932352">
      <UserInfo>
        <DisplayName>Thomas Noordeloos</DisplayName>
        <AccountId>17</AccountId>
        <AccountType/>
      </UserInfo>
    </SharedWithUsers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A47BB7-20E4-4F4F-8918-E7ED126652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A19D57-C033-4A45-B8EF-B04560EE330F}">
  <ds:schemaRefs>
    <ds:schemaRef ds:uri="2c4f0c93-2979-4f27-aab2-70de95932352"/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6f82ce1-f6df-49a5-8b49-cf8409a27aa4"/>
  </ds:schemaRefs>
</ds:datastoreItem>
</file>

<file path=customXml/itemProps3.xml><?xml version="1.0" encoding="utf-8"?>
<ds:datastoreItem xmlns:ds="http://schemas.openxmlformats.org/officeDocument/2006/customXml" ds:itemID="{AC5EEB04-FB98-4899-B4B2-3441A99C68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223</Words>
  <Application>Microsoft Office PowerPoint</Application>
  <PresentationFormat>Breedbeeld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1_Kantoorthema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Pascalle Cup</dc:creator>
  <cp:lastModifiedBy>Pascalle Cup</cp:lastModifiedBy>
  <cp:revision>6</cp:revision>
  <dcterms:created xsi:type="dcterms:W3CDTF">2020-02-12T21:36:52Z</dcterms:created>
  <dcterms:modified xsi:type="dcterms:W3CDTF">2023-03-01T09:28:22Z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